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1" autoAdjust="0"/>
  </p:normalViewPr>
  <p:slideViewPr>
    <p:cSldViewPr>
      <p:cViewPr varScale="1">
        <p:scale>
          <a:sx n="122" d="100"/>
          <a:sy n="122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0407D-01EC-4273-8E9A-91E98A5FD5DF}" type="datetimeFigureOut">
              <a:rPr lang="pt-PT" smtClean="0"/>
              <a:t>15-12-2014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5FAE-DB28-46D8-8CA1-7553146C5D4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5FAE-DB28-46D8-8CA1-7553146C5D4E}" type="slidenum">
              <a:rPr lang="pt-PT" smtClean="0"/>
              <a:t>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404B-B5D8-4420-BB62-133682EC6854}" type="datetimeFigureOut">
              <a:rPr lang="pt-PT" smtClean="0"/>
              <a:pPr/>
              <a:t>15-12-2014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657-A2CC-4680-A071-C999F17B80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Moral </a:t>
            </a:r>
            <a:r>
              <a:rPr lang="pt-PT" dirty="0" err="1" smtClean="0"/>
              <a:t>limits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markets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Does </a:t>
            </a:r>
            <a:r>
              <a:rPr lang="pt-PT" dirty="0" err="1" smtClean="0"/>
              <a:t>trade</a:t>
            </a:r>
            <a:r>
              <a:rPr lang="pt-PT" dirty="0" smtClean="0"/>
              <a:t> </a:t>
            </a:r>
            <a:r>
              <a:rPr lang="pt-PT" dirty="0" err="1" smtClean="0"/>
              <a:t>help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harm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environment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PT" dirty="0" smtClean="0"/>
              <a:t>                                     </a:t>
            </a:r>
            <a:r>
              <a:rPr lang="pt-PT" dirty="0" err="1" smtClean="0">
                <a:solidFill>
                  <a:srgbClr val="C00000"/>
                </a:solidFill>
              </a:rPr>
              <a:t>Or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harm</a:t>
            </a:r>
            <a:endParaRPr lang="pt-PT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PT" dirty="0" smtClean="0">
              <a:solidFill>
                <a:srgbClr val="C00000"/>
              </a:solidFill>
            </a:endParaRPr>
          </a:p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tragedy</a:t>
            </a:r>
            <a:r>
              <a:rPr lang="pt-PT" dirty="0" smtClean="0">
                <a:solidFill>
                  <a:srgbClr val="0070C0"/>
                </a:solidFill>
              </a:rPr>
              <a:t> of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commons</a:t>
            </a:r>
            <a:r>
              <a:rPr lang="pt-PT" dirty="0" smtClean="0"/>
              <a:t>: a </a:t>
            </a:r>
            <a:r>
              <a:rPr lang="pt-PT" dirty="0" err="1" smtClean="0"/>
              <a:t>resource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treated</a:t>
            </a:r>
            <a:r>
              <a:rPr lang="pt-PT" dirty="0" smtClean="0"/>
              <a:t> as </a:t>
            </a:r>
            <a:r>
              <a:rPr lang="pt-PT" dirty="0" err="1" smtClean="0"/>
              <a:t>common</a:t>
            </a:r>
            <a:r>
              <a:rPr lang="pt-PT" dirty="0" smtClean="0"/>
              <a:t> </a:t>
            </a:r>
            <a:r>
              <a:rPr lang="pt-PT" dirty="0" err="1" smtClean="0"/>
              <a:t>property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anyone</a:t>
            </a:r>
            <a:r>
              <a:rPr lang="pt-PT" dirty="0" smtClean="0"/>
              <a:t> can </a:t>
            </a:r>
            <a:r>
              <a:rPr lang="pt-PT" dirty="0" err="1" smtClean="0"/>
              <a:t>harvest</a:t>
            </a:r>
            <a:r>
              <a:rPr lang="pt-PT" dirty="0" smtClean="0"/>
              <a:t> (</a:t>
            </a:r>
            <a:r>
              <a:rPr lang="pt-PT" dirty="0" err="1" smtClean="0"/>
              <a:t>ex</a:t>
            </a:r>
            <a:r>
              <a:rPr lang="pt-PT" dirty="0" smtClean="0"/>
              <a:t>: </a:t>
            </a:r>
            <a:r>
              <a:rPr lang="pt-PT" dirty="0" err="1" smtClean="0"/>
              <a:t>overfishing</a:t>
            </a:r>
            <a:r>
              <a:rPr lang="pt-PT" dirty="0" smtClean="0"/>
              <a:t> </a:t>
            </a:r>
            <a:r>
              <a:rPr lang="pt-PT" dirty="0" err="1" smtClean="0"/>
              <a:t>atlantic</a:t>
            </a:r>
            <a:r>
              <a:rPr lang="pt-PT" dirty="0" smtClean="0"/>
              <a:t> </a:t>
            </a:r>
            <a:r>
              <a:rPr lang="pt-PT" dirty="0" err="1" smtClean="0"/>
              <a:t>cod</a:t>
            </a:r>
            <a:r>
              <a:rPr lang="pt-PT" dirty="0" smtClean="0"/>
              <a:t>, tuna in </a:t>
            </a:r>
            <a:r>
              <a:rPr lang="pt-PT" dirty="0" err="1" smtClean="0"/>
              <a:t>Mediterranean</a:t>
            </a:r>
            <a:r>
              <a:rPr lang="pt-PT" dirty="0" smtClean="0"/>
              <a:t>, </a:t>
            </a:r>
            <a:r>
              <a:rPr lang="pt-PT" dirty="0" err="1" smtClean="0"/>
              <a:t>sturgeon</a:t>
            </a:r>
            <a:r>
              <a:rPr lang="pt-PT" dirty="0" smtClean="0"/>
              <a:t> in </a:t>
            </a:r>
            <a:r>
              <a:rPr lang="pt-PT" dirty="0" err="1" smtClean="0"/>
              <a:t>European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Asian</a:t>
            </a:r>
            <a:r>
              <a:rPr lang="pt-PT" dirty="0" smtClean="0"/>
              <a:t> waters-29% of </a:t>
            </a:r>
            <a:r>
              <a:rPr lang="pt-PT" dirty="0" err="1" smtClean="0"/>
              <a:t>fish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seafood</a:t>
            </a:r>
            <a:r>
              <a:rPr lang="pt-PT" dirty="0" smtClean="0"/>
              <a:t> </a:t>
            </a:r>
            <a:r>
              <a:rPr lang="pt-PT" dirty="0" err="1" smtClean="0"/>
              <a:t>species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coplased</a:t>
            </a:r>
            <a:r>
              <a:rPr lang="pt-PT" dirty="0" smtClean="0"/>
              <a:t>)</a:t>
            </a:r>
          </a:p>
          <a:p>
            <a:endParaRPr lang="pt-PT" dirty="0"/>
          </a:p>
          <a:p>
            <a:r>
              <a:rPr lang="pt-PT" dirty="0" err="1" smtClean="0"/>
              <a:t>Alternative</a:t>
            </a:r>
            <a:r>
              <a:rPr lang="pt-PT" dirty="0" smtClean="0"/>
              <a:t>: </a:t>
            </a:r>
            <a:r>
              <a:rPr lang="pt-PT" dirty="0" err="1" smtClean="0"/>
              <a:t>system</a:t>
            </a:r>
            <a:r>
              <a:rPr lang="pt-PT" dirty="0" smtClean="0"/>
              <a:t> of rules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assign</a:t>
            </a:r>
            <a:r>
              <a:rPr lang="pt-PT" dirty="0" smtClean="0"/>
              <a:t> </a:t>
            </a:r>
            <a:r>
              <a:rPr lang="pt-PT" dirty="0" err="1" smtClean="0"/>
              <a:t>property</a:t>
            </a:r>
            <a:r>
              <a:rPr lang="pt-PT" dirty="0" smtClean="0"/>
              <a:t> </a:t>
            </a:r>
            <a:r>
              <a:rPr lang="pt-PT" dirty="0" err="1" smtClean="0"/>
              <a:t>rights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resource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limits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harvest+international</a:t>
            </a:r>
            <a:r>
              <a:rPr lang="pt-PT" dirty="0" smtClean="0"/>
              <a:t> </a:t>
            </a:r>
            <a:r>
              <a:rPr lang="pt-PT" dirty="0" err="1" smtClean="0"/>
              <a:t>agreement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48850" cy="92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moral </a:t>
            </a:r>
            <a:r>
              <a:rPr lang="pt-PT" dirty="0" err="1" smtClean="0"/>
              <a:t>limits</a:t>
            </a:r>
            <a:r>
              <a:rPr lang="pt-PT" dirty="0" smtClean="0"/>
              <a:t> of </a:t>
            </a:r>
            <a:r>
              <a:rPr lang="pt-PT" dirty="0" err="1" smtClean="0"/>
              <a:t>markets</a:t>
            </a:r>
            <a:r>
              <a:rPr lang="pt-PT" dirty="0" smtClean="0"/>
              <a:t> (Michael </a:t>
            </a:r>
            <a:r>
              <a:rPr lang="pt-PT" dirty="0" err="1" smtClean="0"/>
              <a:t>Sandel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ctângulo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https://www.youtube.com/watch?v=UbBv2ZGC2VI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smtClean="0"/>
              <a:t>Labor standards: </a:t>
            </a:r>
            <a:r>
              <a:rPr lang="pt-PT" sz="3100" dirty="0" err="1" smtClean="0"/>
              <a:t>issues</a:t>
            </a:r>
            <a:r>
              <a:rPr lang="pt-PT" sz="3100" dirty="0" smtClean="0"/>
              <a:t> </a:t>
            </a:r>
            <a:r>
              <a:rPr lang="pt-PT" sz="3100" dirty="0" err="1" smtClean="0"/>
              <a:t>that</a:t>
            </a:r>
            <a:r>
              <a:rPr lang="pt-PT" sz="3100" dirty="0" smtClean="0"/>
              <a:t> </a:t>
            </a:r>
            <a:r>
              <a:rPr lang="pt-PT" sz="3100" dirty="0" err="1" smtClean="0"/>
              <a:t>direcly</a:t>
            </a:r>
            <a:r>
              <a:rPr lang="pt-PT" sz="3100" dirty="0" smtClean="0"/>
              <a:t> </a:t>
            </a:r>
            <a:r>
              <a:rPr lang="pt-PT" sz="3100" dirty="0" err="1" smtClean="0"/>
              <a:t>affect</a:t>
            </a:r>
            <a:r>
              <a:rPr lang="pt-PT" sz="3100" dirty="0" smtClean="0"/>
              <a:t> </a:t>
            </a:r>
            <a:r>
              <a:rPr lang="pt-PT" sz="3100" dirty="0" err="1" smtClean="0"/>
              <a:t>workers</a:t>
            </a:r>
            <a:r>
              <a:rPr lang="pt-PT" sz="3100" dirty="0" smtClean="0"/>
              <a:t>, </a:t>
            </a:r>
            <a:r>
              <a:rPr lang="pt-PT" sz="3100" dirty="0" err="1" smtClean="0"/>
              <a:t>including</a:t>
            </a:r>
            <a:r>
              <a:rPr lang="pt-PT" sz="3100" dirty="0" smtClean="0"/>
              <a:t> </a:t>
            </a:r>
            <a:r>
              <a:rPr lang="pt-PT" sz="3100" dirty="0" err="1" smtClean="0"/>
              <a:t>occupational</a:t>
            </a:r>
            <a:r>
              <a:rPr lang="pt-PT" sz="3100" dirty="0" smtClean="0"/>
              <a:t> </a:t>
            </a:r>
            <a:r>
              <a:rPr lang="pt-PT" sz="3100" dirty="0" err="1" smtClean="0"/>
              <a:t>health</a:t>
            </a:r>
            <a:r>
              <a:rPr lang="pt-PT" sz="3100" dirty="0" smtClean="0"/>
              <a:t> </a:t>
            </a:r>
            <a:r>
              <a:rPr lang="pt-PT" sz="3100" dirty="0" err="1" smtClean="0"/>
              <a:t>and</a:t>
            </a:r>
            <a:r>
              <a:rPr lang="pt-PT" sz="3100" dirty="0" smtClean="0"/>
              <a:t> </a:t>
            </a:r>
            <a:r>
              <a:rPr lang="pt-PT" sz="3100" dirty="0" err="1" smtClean="0"/>
              <a:t>safety</a:t>
            </a:r>
            <a:r>
              <a:rPr lang="pt-PT" sz="3100" dirty="0" smtClean="0"/>
              <a:t>, </a:t>
            </a:r>
            <a:r>
              <a:rPr lang="pt-PT" sz="3100" dirty="0" err="1" smtClean="0"/>
              <a:t>child</a:t>
            </a:r>
            <a:r>
              <a:rPr lang="pt-PT" sz="3100" dirty="0" smtClean="0"/>
              <a:t> </a:t>
            </a:r>
            <a:r>
              <a:rPr lang="pt-PT" sz="3100" dirty="0" err="1" smtClean="0"/>
              <a:t>labour</a:t>
            </a:r>
            <a:r>
              <a:rPr lang="pt-PT" sz="3100" dirty="0" smtClean="0"/>
              <a:t>, </a:t>
            </a:r>
            <a:r>
              <a:rPr lang="pt-PT" sz="3100" dirty="0" err="1" smtClean="0"/>
              <a:t>minimum</a:t>
            </a:r>
            <a:r>
              <a:rPr lang="pt-PT" sz="3100" dirty="0" smtClean="0"/>
              <a:t> </a:t>
            </a:r>
            <a:r>
              <a:rPr lang="pt-PT" sz="3100" dirty="0" err="1" smtClean="0"/>
              <a:t>wages</a:t>
            </a:r>
            <a:r>
              <a:rPr lang="pt-PT" sz="3100" dirty="0" smtClean="0"/>
              <a:t>, …</a:t>
            </a:r>
            <a:r>
              <a:rPr lang="pt-PT" sz="3600" dirty="0" smtClean="0"/>
              <a:t/>
            </a:r>
            <a:br>
              <a:rPr lang="pt-PT" sz="3600" dirty="0" smtClean="0"/>
            </a:b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PT" dirty="0" smtClean="0"/>
              <a:t>   </a:t>
            </a:r>
          </a:p>
          <a:p>
            <a:pPr>
              <a:buNone/>
            </a:pPr>
            <a:r>
              <a:rPr lang="pt-PT" dirty="0" smtClean="0">
                <a:solidFill>
                  <a:srgbClr val="0070C0"/>
                </a:solidFill>
              </a:rPr>
              <a:t>Ex: Labor Side </a:t>
            </a:r>
            <a:r>
              <a:rPr lang="pt-PT" dirty="0" err="1" smtClean="0">
                <a:solidFill>
                  <a:srgbClr val="0070C0"/>
                </a:solidFill>
              </a:rPr>
              <a:t>Agreement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under</a:t>
            </a:r>
            <a:r>
              <a:rPr lang="pt-PT" dirty="0" smtClean="0">
                <a:solidFill>
                  <a:srgbClr val="0070C0"/>
                </a:solidFill>
              </a:rPr>
              <a:t> NAFTA- to improve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enforcement</a:t>
            </a:r>
            <a:r>
              <a:rPr lang="pt-PT" dirty="0" smtClean="0">
                <a:solidFill>
                  <a:srgbClr val="0070C0"/>
                </a:solidFill>
              </a:rPr>
              <a:t> of </a:t>
            </a:r>
            <a:r>
              <a:rPr lang="pt-PT" dirty="0" err="1" smtClean="0">
                <a:solidFill>
                  <a:srgbClr val="0070C0"/>
                </a:solidFill>
              </a:rPr>
              <a:t>such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laws</a:t>
            </a:r>
            <a:endParaRPr lang="pt-PT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t-PT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PT" dirty="0" smtClean="0"/>
              <a:t>    Pro:</a:t>
            </a:r>
          </a:p>
          <a:p>
            <a:r>
              <a:rPr lang="pt-PT" dirty="0" smtClean="0"/>
              <a:t>Labor </a:t>
            </a:r>
            <a:r>
              <a:rPr lang="pt-PT" dirty="0" err="1" smtClean="0"/>
              <a:t>unions</a:t>
            </a:r>
            <a:r>
              <a:rPr lang="pt-PT" dirty="0" smtClean="0"/>
              <a:t> : for </a:t>
            </a:r>
            <a:r>
              <a:rPr lang="pt-PT" dirty="0" err="1" smtClean="0"/>
              <a:t>solidarity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concern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poor</a:t>
            </a:r>
            <a:r>
              <a:rPr lang="pt-PT" dirty="0" smtClean="0"/>
              <a:t> labor standards </a:t>
            </a:r>
            <a:r>
              <a:rPr lang="pt-PT" dirty="0" err="1" smtClean="0"/>
              <a:t>create</a:t>
            </a:r>
            <a:r>
              <a:rPr lang="pt-PT" dirty="0" smtClean="0"/>
              <a:t> more </a:t>
            </a:r>
            <a:r>
              <a:rPr lang="pt-PT" dirty="0" err="1" smtClean="0"/>
              <a:t>competition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unemployment</a:t>
            </a:r>
            <a:r>
              <a:rPr lang="pt-PT" dirty="0" smtClean="0"/>
              <a:t> in </a:t>
            </a:r>
            <a:r>
              <a:rPr lang="pt-PT" dirty="0" err="1" smtClean="0"/>
              <a:t>developed</a:t>
            </a:r>
            <a:r>
              <a:rPr lang="pt-PT" dirty="0" smtClean="0"/>
              <a:t> countries</a:t>
            </a:r>
          </a:p>
          <a:p>
            <a:r>
              <a:rPr lang="pt-PT" dirty="0" err="1" smtClean="0"/>
              <a:t>Consumers</a:t>
            </a:r>
            <a:endParaRPr lang="pt-PT" dirty="0" smtClean="0"/>
          </a:p>
          <a:p>
            <a:r>
              <a:rPr lang="pt-PT" dirty="0" err="1" smtClean="0"/>
              <a:t>NGOs</a:t>
            </a:r>
            <a:r>
              <a:rPr lang="pt-PT" dirty="0" smtClean="0"/>
              <a:t>-”</a:t>
            </a:r>
            <a:r>
              <a:rPr lang="pt-PT" dirty="0" err="1" smtClean="0"/>
              <a:t>corporate</a:t>
            </a:r>
            <a:r>
              <a:rPr lang="pt-PT" dirty="0" smtClean="0"/>
              <a:t> </a:t>
            </a:r>
            <a:r>
              <a:rPr lang="pt-PT" dirty="0" err="1" smtClean="0"/>
              <a:t>responsibility</a:t>
            </a:r>
            <a:r>
              <a:rPr lang="pt-PT" dirty="0" smtClean="0"/>
              <a:t>” 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34650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Economists</a:t>
            </a:r>
            <a:r>
              <a:rPr lang="pt-PT" dirty="0" smtClean="0"/>
              <a:t>’ </a:t>
            </a:r>
            <a:r>
              <a:rPr lang="pt-PT" dirty="0" err="1" smtClean="0"/>
              <a:t>skepticism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pt-PT" dirty="0" smtClean="0"/>
              <a:t>    </a:t>
            </a:r>
            <a:r>
              <a:rPr lang="pt-PT" dirty="0" err="1" smtClean="0">
                <a:solidFill>
                  <a:srgbClr val="0070C0"/>
                </a:solidFill>
              </a:rPr>
              <a:t>Attempt</a:t>
            </a:r>
            <a:r>
              <a:rPr lang="pt-PT" dirty="0" smtClean="0">
                <a:solidFill>
                  <a:srgbClr val="0070C0"/>
                </a:solidFill>
              </a:rPr>
              <a:t> to </a:t>
            </a:r>
            <a:r>
              <a:rPr lang="pt-PT" dirty="0" err="1" smtClean="0">
                <a:solidFill>
                  <a:srgbClr val="0070C0"/>
                </a:solidFill>
              </a:rPr>
              <a:t>enforce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minimum</a:t>
            </a:r>
            <a:r>
              <a:rPr lang="pt-PT" dirty="0" smtClean="0">
                <a:solidFill>
                  <a:srgbClr val="0070C0"/>
                </a:solidFill>
              </a:rPr>
              <a:t> labor standards </a:t>
            </a:r>
            <a:r>
              <a:rPr lang="pt-PT" dirty="0" err="1" smtClean="0">
                <a:solidFill>
                  <a:srgbClr val="0070C0"/>
                </a:solidFill>
              </a:rPr>
              <a:t>may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be</a:t>
            </a:r>
            <a:r>
              <a:rPr lang="pt-PT" dirty="0" smtClean="0">
                <a:solidFill>
                  <a:srgbClr val="0070C0"/>
                </a:solidFill>
              </a:rPr>
              <a:t> a </a:t>
            </a:r>
            <a:r>
              <a:rPr lang="pt-PT" dirty="0" err="1" smtClean="0">
                <a:solidFill>
                  <a:srgbClr val="0070C0"/>
                </a:solidFill>
              </a:rPr>
              <a:t>form</a:t>
            </a:r>
            <a:r>
              <a:rPr lang="pt-PT" dirty="0" smtClean="0">
                <a:solidFill>
                  <a:srgbClr val="0070C0"/>
                </a:solidFill>
              </a:rPr>
              <a:t> of </a:t>
            </a:r>
            <a:r>
              <a:rPr lang="pt-PT" dirty="0" err="1" smtClean="0">
                <a:solidFill>
                  <a:srgbClr val="0070C0"/>
                </a:solidFill>
              </a:rPr>
              <a:t>disguised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protectionism</a:t>
            </a:r>
            <a:endParaRPr lang="pt-PT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pt-PT" dirty="0" smtClean="0">
              <a:solidFill>
                <a:srgbClr val="0070C0"/>
              </a:solidFill>
            </a:endParaRPr>
          </a:p>
          <a:p>
            <a:r>
              <a:rPr lang="pt-PT" dirty="0" smtClean="0"/>
              <a:t>“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demand</a:t>
            </a:r>
            <a:r>
              <a:rPr lang="pt-PT" dirty="0" smtClean="0"/>
              <a:t> for </a:t>
            </a:r>
            <a:r>
              <a:rPr lang="pt-PT" dirty="0" err="1" smtClean="0"/>
              <a:t>linkage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</a:t>
            </a:r>
            <a:r>
              <a:rPr lang="pt-PT" dirty="0" err="1" smtClean="0"/>
              <a:t>trading</a:t>
            </a:r>
            <a:r>
              <a:rPr lang="pt-PT" dirty="0" smtClean="0"/>
              <a:t> </a:t>
            </a:r>
            <a:r>
              <a:rPr lang="pt-PT" dirty="0" err="1" smtClean="0"/>
              <a:t>rights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observance</a:t>
            </a:r>
            <a:r>
              <a:rPr lang="pt-PT" dirty="0" smtClean="0"/>
              <a:t> of standards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respect</a:t>
            </a:r>
            <a:r>
              <a:rPr lang="pt-PT" dirty="0" smtClean="0"/>
              <a:t> to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environment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labour</a:t>
            </a:r>
            <a:r>
              <a:rPr lang="pt-PT" dirty="0" smtClean="0"/>
              <a:t> </a:t>
            </a:r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seem</a:t>
            </a:r>
            <a:r>
              <a:rPr lang="pt-PT" dirty="0" smtClean="0"/>
              <a:t> to </a:t>
            </a:r>
            <a:r>
              <a:rPr lang="pt-PT" dirty="0" err="1" smtClean="0"/>
              <a:t>arise</a:t>
            </a:r>
            <a:r>
              <a:rPr lang="pt-PT" dirty="0" smtClean="0"/>
              <a:t> </a:t>
            </a:r>
            <a:r>
              <a:rPr lang="pt-PT" dirty="0" err="1" smtClean="0"/>
              <a:t>form</a:t>
            </a:r>
            <a:r>
              <a:rPr lang="pt-PT" dirty="0" smtClean="0"/>
              <a:t> </a:t>
            </a:r>
            <a:r>
              <a:rPr lang="pt-PT" dirty="0" err="1" smtClean="0"/>
              <a:t>protectionist</a:t>
            </a:r>
            <a:r>
              <a:rPr lang="pt-PT" dirty="0" smtClean="0"/>
              <a:t> motives” (</a:t>
            </a:r>
            <a:r>
              <a:rPr lang="pt-PT" dirty="0" err="1" smtClean="0"/>
              <a:t>Srinivasan</a:t>
            </a:r>
            <a:r>
              <a:rPr lang="pt-PT" dirty="0" smtClean="0"/>
              <a:t>, Yale </a:t>
            </a:r>
            <a:r>
              <a:rPr lang="pt-PT" dirty="0" err="1" smtClean="0"/>
              <a:t>University</a:t>
            </a:r>
            <a:r>
              <a:rPr lang="pt-PT" dirty="0" smtClean="0"/>
              <a:t>)</a:t>
            </a:r>
          </a:p>
          <a:p>
            <a:endParaRPr lang="pt-PT" dirty="0" smtClean="0"/>
          </a:p>
          <a:p>
            <a:r>
              <a:rPr lang="pt-PT" dirty="0" smtClean="0"/>
              <a:t>“</a:t>
            </a:r>
            <a:r>
              <a:rPr lang="pt-PT" dirty="0" err="1" smtClean="0"/>
              <a:t>The</a:t>
            </a:r>
            <a:r>
              <a:rPr lang="pt-PT" dirty="0" smtClean="0"/>
              <a:t> real </a:t>
            </a:r>
            <a:r>
              <a:rPr lang="pt-PT" dirty="0" err="1" smtClean="0"/>
              <a:t>danger</a:t>
            </a:r>
            <a:r>
              <a:rPr lang="pt-PT" dirty="0" smtClean="0"/>
              <a:t> of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trade</a:t>
            </a:r>
            <a:r>
              <a:rPr lang="pt-PT" dirty="0" smtClean="0"/>
              <a:t> </a:t>
            </a:r>
            <a:r>
              <a:rPr lang="pt-PT" dirty="0" err="1" smtClean="0"/>
              <a:t>sanctions</a:t>
            </a:r>
            <a:r>
              <a:rPr lang="pt-PT" dirty="0" smtClean="0"/>
              <a:t> as </a:t>
            </a:r>
            <a:r>
              <a:rPr lang="pt-PT" dirty="0" err="1" smtClean="0"/>
              <a:t>instrument</a:t>
            </a:r>
            <a:r>
              <a:rPr lang="pt-PT" dirty="0" smtClean="0"/>
              <a:t> for </a:t>
            </a:r>
            <a:r>
              <a:rPr lang="pt-PT" dirty="0" err="1" smtClean="0"/>
              <a:t>promoting</a:t>
            </a:r>
            <a:r>
              <a:rPr lang="pt-PT" dirty="0" smtClean="0"/>
              <a:t> basic </a:t>
            </a:r>
            <a:r>
              <a:rPr lang="pt-PT" dirty="0" err="1" smtClean="0"/>
              <a:t>rights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trade</a:t>
            </a:r>
            <a:r>
              <a:rPr lang="pt-PT" dirty="0" smtClean="0"/>
              <a:t>-standards </a:t>
            </a:r>
            <a:r>
              <a:rPr lang="pt-PT" dirty="0" err="1" smtClean="0"/>
              <a:t>linkage</a:t>
            </a:r>
            <a:r>
              <a:rPr lang="pt-PT" dirty="0" smtClean="0"/>
              <a:t> </a:t>
            </a:r>
            <a:r>
              <a:rPr lang="pt-PT" dirty="0" err="1" smtClean="0"/>
              <a:t>could</a:t>
            </a:r>
            <a:r>
              <a:rPr lang="pt-PT" dirty="0" smtClean="0"/>
              <a:t> </a:t>
            </a:r>
            <a:r>
              <a:rPr lang="pt-PT" dirty="0" err="1" smtClean="0"/>
              <a:t>become</a:t>
            </a:r>
            <a:r>
              <a:rPr lang="pt-PT" dirty="0" smtClean="0"/>
              <a:t> </a:t>
            </a:r>
            <a:r>
              <a:rPr lang="pt-PT" dirty="0" err="1" smtClean="0"/>
              <a:t>highjacked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protectionist</a:t>
            </a:r>
            <a:r>
              <a:rPr lang="pt-PT" dirty="0" smtClean="0"/>
              <a:t> </a:t>
            </a:r>
            <a:r>
              <a:rPr lang="pt-PT" dirty="0" err="1" smtClean="0"/>
              <a:t>interets</a:t>
            </a:r>
            <a:r>
              <a:rPr lang="pt-PT" dirty="0" smtClean="0"/>
              <a:t> </a:t>
            </a:r>
            <a:r>
              <a:rPr lang="pt-PT" dirty="0" err="1" smtClean="0"/>
              <a:t>attempting</a:t>
            </a:r>
            <a:r>
              <a:rPr lang="pt-PT" dirty="0" smtClean="0"/>
              <a:t> to preserve </a:t>
            </a:r>
            <a:r>
              <a:rPr lang="pt-PT" dirty="0" err="1" smtClean="0"/>
              <a:t>activities</a:t>
            </a:r>
            <a:r>
              <a:rPr lang="pt-PT" dirty="0" smtClean="0"/>
              <a:t> </a:t>
            </a:r>
            <a:r>
              <a:rPr lang="pt-PT" dirty="0" err="1" smtClean="0"/>
              <a:t>rendered</a:t>
            </a:r>
            <a:r>
              <a:rPr lang="pt-PT" dirty="0" smtClean="0"/>
              <a:t> </a:t>
            </a:r>
            <a:r>
              <a:rPr lang="pt-PT" dirty="0" err="1" smtClean="0"/>
              <a:t>uncompetitive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cheaper</a:t>
            </a:r>
            <a:r>
              <a:rPr lang="pt-PT" dirty="0" smtClean="0"/>
              <a:t> </a:t>
            </a:r>
            <a:r>
              <a:rPr lang="pt-PT" dirty="0" err="1" smtClean="0"/>
              <a:t>imports</a:t>
            </a:r>
            <a:r>
              <a:rPr lang="pt-PT" dirty="0" smtClean="0"/>
              <a:t>” (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W</a:t>
            </a:r>
            <a:r>
              <a:rPr lang="pt-PT" dirty="0" smtClean="0"/>
              <a:t>orld </a:t>
            </a:r>
            <a:r>
              <a:rPr lang="pt-PT" dirty="0" err="1" smtClean="0"/>
              <a:t>Bank</a:t>
            </a:r>
            <a:r>
              <a:rPr lang="pt-PT" dirty="0" smtClean="0"/>
              <a:t>)</a:t>
            </a:r>
          </a:p>
          <a:p>
            <a:endParaRPr lang="pt-PT" dirty="0" smtClean="0"/>
          </a:p>
          <a:p>
            <a:r>
              <a:rPr lang="pt-PT" dirty="0" smtClean="0"/>
              <a:t>“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professed</a:t>
            </a:r>
            <a:r>
              <a:rPr lang="pt-PT" dirty="0" smtClean="0"/>
              <a:t> </a:t>
            </a:r>
            <a:r>
              <a:rPr lang="pt-PT" dirty="0" err="1" smtClean="0"/>
              <a:t>concern</a:t>
            </a:r>
            <a:r>
              <a:rPr lang="pt-PT" dirty="0" smtClean="0"/>
              <a:t> </a:t>
            </a:r>
            <a:r>
              <a:rPr lang="pt-PT" dirty="0" err="1" smtClean="0"/>
              <a:t>about</a:t>
            </a:r>
            <a:r>
              <a:rPr lang="pt-PT" dirty="0" smtClean="0"/>
              <a:t> </a:t>
            </a:r>
            <a:r>
              <a:rPr lang="pt-PT" dirty="0" err="1" smtClean="0"/>
              <a:t>workers</a:t>
            </a:r>
            <a:r>
              <a:rPr lang="pt-PT" dirty="0" smtClean="0"/>
              <a:t> </a:t>
            </a:r>
            <a:r>
              <a:rPr lang="pt-PT" dirty="0" err="1" smtClean="0"/>
              <a:t>welfare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motivated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selfish</a:t>
            </a:r>
            <a:r>
              <a:rPr lang="pt-PT" dirty="0" smtClean="0"/>
              <a:t> </a:t>
            </a:r>
            <a:r>
              <a:rPr lang="pt-PT" dirty="0" err="1" smtClean="0"/>
              <a:t>interest</a:t>
            </a:r>
            <a:r>
              <a:rPr lang="pt-PT" dirty="0" smtClean="0"/>
              <a:t>…to </a:t>
            </a:r>
            <a:r>
              <a:rPr lang="pt-PT" dirty="0" err="1" smtClean="0"/>
              <a:t>put</a:t>
            </a:r>
            <a:r>
              <a:rPr lang="pt-PT" dirty="0" smtClean="0"/>
              <a:t> as </a:t>
            </a:r>
            <a:r>
              <a:rPr lang="pt-PT" dirty="0" err="1" smtClean="0"/>
              <a:t>many</a:t>
            </a:r>
            <a:r>
              <a:rPr lang="pt-PT" dirty="0" smtClean="0"/>
              <a:t> </a:t>
            </a:r>
            <a:r>
              <a:rPr lang="pt-PT" dirty="0" err="1" smtClean="0"/>
              <a:t>obstacles</a:t>
            </a:r>
            <a:r>
              <a:rPr lang="pt-PT" dirty="0" smtClean="0"/>
              <a:t> as </a:t>
            </a:r>
            <a:r>
              <a:rPr lang="pt-PT" dirty="0" err="1" smtClean="0"/>
              <a:t>possible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way</a:t>
            </a:r>
            <a:r>
              <a:rPr lang="pt-PT" dirty="0" smtClean="0"/>
              <a:t> of </a:t>
            </a:r>
            <a:r>
              <a:rPr lang="pt-PT" dirty="0" err="1" smtClean="0"/>
              <a:t>anyone</a:t>
            </a:r>
            <a:r>
              <a:rPr lang="pt-PT" dirty="0" smtClean="0"/>
              <a:t> </a:t>
            </a:r>
            <a:r>
              <a:rPr lang="pt-PT" dirty="0" err="1" smtClean="0"/>
              <a:t>attempting</a:t>
            </a:r>
            <a:r>
              <a:rPr lang="pt-PT" dirty="0" smtClean="0"/>
              <a:t> to </a:t>
            </a:r>
            <a:r>
              <a:rPr lang="pt-PT" dirty="0" err="1" smtClean="0"/>
              <a:t>catch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compete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West</a:t>
            </a:r>
            <a:r>
              <a:rPr lang="pt-PT" dirty="0" smtClean="0"/>
              <a:t>” (Prime </a:t>
            </a:r>
            <a:r>
              <a:rPr lang="pt-PT" dirty="0" err="1"/>
              <a:t>M</a:t>
            </a:r>
            <a:r>
              <a:rPr lang="pt-PT" dirty="0" err="1" smtClean="0"/>
              <a:t>inister</a:t>
            </a:r>
            <a:r>
              <a:rPr lang="pt-PT" dirty="0" smtClean="0"/>
              <a:t> of </a:t>
            </a:r>
            <a:r>
              <a:rPr lang="pt-PT" dirty="0" err="1" smtClean="0"/>
              <a:t>Malasya</a:t>
            </a:r>
            <a:r>
              <a:rPr lang="pt-PT" dirty="0" smtClean="0"/>
              <a:t>, </a:t>
            </a:r>
            <a:r>
              <a:rPr lang="pt-PT" dirty="0" err="1" smtClean="0"/>
              <a:t>Mahathir</a:t>
            </a:r>
            <a:r>
              <a:rPr lang="pt-PT" dirty="0" smtClean="0"/>
              <a:t> bin Mohammed)</a:t>
            </a:r>
          </a:p>
          <a:p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Economists</a:t>
            </a:r>
            <a:r>
              <a:rPr lang="pt-PT" dirty="0" smtClean="0"/>
              <a:t>’ </a:t>
            </a:r>
            <a:r>
              <a:rPr lang="pt-PT" dirty="0" err="1" smtClean="0"/>
              <a:t>skepticism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dirty="0" smtClean="0"/>
              <a:t>    </a:t>
            </a:r>
            <a:r>
              <a:rPr lang="pt-PT" dirty="0" err="1" smtClean="0">
                <a:solidFill>
                  <a:srgbClr val="0070C0"/>
                </a:solidFill>
              </a:rPr>
              <a:t>Several</a:t>
            </a:r>
            <a:r>
              <a:rPr lang="pt-PT" dirty="0" smtClean="0">
                <a:solidFill>
                  <a:srgbClr val="0070C0"/>
                </a:solidFill>
              </a:rPr>
              <a:t> US </a:t>
            </a:r>
            <a:r>
              <a:rPr lang="pt-PT" dirty="0" err="1" smtClean="0">
                <a:solidFill>
                  <a:srgbClr val="0070C0"/>
                </a:solidFill>
              </a:rPr>
              <a:t>trade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laws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give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President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power</a:t>
            </a:r>
            <a:r>
              <a:rPr lang="pt-PT" dirty="0" smtClean="0">
                <a:solidFill>
                  <a:srgbClr val="0070C0"/>
                </a:solidFill>
              </a:rPr>
              <a:t> to </a:t>
            </a:r>
            <a:r>
              <a:rPr lang="pt-PT" dirty="0" err="1" smtClean="0">
                <a:solidFill>
                  <a:srgbClr val="0070C0"/>
                </a:solidFill>
              </a:rPr>
              <a:t>withhold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trade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privileges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from</a:t>
            </a:r>
            <a:r>
              <a:rPr lang="pt-PT" dirty="0" smtClean="0">
                <a:solidFill>
                  <a:srgbClr val="0070C0"/>
                </a:solidFill>
              </a:rPr>
              <a:t> countries </a:t>
            </a:r>
            <a:r>
              <a:rPr lang="pt-PT" dirty="0" err="1" smtClean="0">
                <a:solidFill>
                  <a:srgbClr val="0070C0"/>
                </a:solidFill>
              </a:rPr>
              <a:t>that</a:t>
            </a:r>
            <a:r>
              <a:rPr lang="pt-PT" dirty="0" smtClean="0">
                <a:solidFill>
                  <a:srgbClr val="0070C0"/>
                </a:solidFill>
              </a:rPr>
              <a:t> do </a:t>
            </a:r>
            <a:r>
              <a:rPr lang="pt-PT" dirty="0" err="1" smtClean="0">
                <a:solidFill>
                  <a:srgbClr val="0070C0"/>
                </a:solidFill>
              </a:rPr>
              <a:t>not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give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their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workers</a:t>
            </a:r>
            <a:r>
              <a:rPr lang="pt-PT" dirty="0" smtClean="0">
                <a:solidFill>
                  <a:srgbClr val="0070C0"/>
                </a:solidFill>
              </a:rPr>
              <a:t> basic </a:t>
            </a:r>
            <a:r>
              <a:rPr lang="pt-PT" dirty="0" err="1" smtClean="0">
                <a:solidFill>
                  <a:srgbClr val="0070C0"/>
                </a:solidFill>
              </a:rPr>
              <a:t>rights</a:t>
            </a:r>
            <a:r>
              <a:rPr lang="pt-PT" dirty="0" smtClean="0">
                <a:solidFill>
                  <a:srgbClr val="0070C0"/>
                </a:solidFill>
              </a:rPr>
              <a:t>, </a:t>
            </a:r>
            <a:r>
              <a:rPr lang="pt-PT" dirty="0" err="1" smtClean="0">
                <a:solidFill>
                  <a:srgbClr val="0070C0"/>
                </a:solidFill>
              </a:rPr>
              <a:t>including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the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right</a:t>
            </a:r>
            <a:r>
              <a:rPr lang="pt-PT" dirty="0" smtClean="0">
                <a:solidFill>
                  <a:srgbClr val="0070C0"/>
                </a:solidFill>
              </a:rPr>
              <a:t> to organize.</a:t>
            </a:r>
          </a:p>
          <a:p>
            <a:endParaRPr lang="pt-PT" dirty="0"/>
          </a:p>
          <a:p>
            <a:pPr>
              <a:buNone/>
            </a:pPr>
            <a:r>
              <a:rPr lang="pt-PT" dirty="0" smtClean="0"/>
              <a:t>    </a:t>
            </a:r>
            <a:r>
              <a:rPr lang="pt-PT" dirty="0" err="1" smtClean="0"/>
              <a:t>Problems</a:t>
            </a:r>
            <a:r>
              <a:rPr lang="pt-PT" dirty="0" smtClean="0"/>
              <a:t>: 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r>
              <a:rPr lang="pt-PT" dirty="0" err="1" smtClean="0"/>
              <a:t>Denying</a:t>
            </a:r>
            <a:r>
              <a:rPr lang="pt-PT" dirty="0" smtClean="0"/>
              <a:t> </a:t>
            </a:r>
            <a:r>
              <a:rPr lang="pt-PT" dirty="0" err="1" smtClean="0"/>
              <a:t>preferences</a:t>
            </a:r>
            <a:r>
              <a:rPr lang="pt-PT" dirty="0" smtClean="0"/>
              <a:t> </a:t>
            </a:r>
            <a:r>
              <a:rPr lang="pt-PT" dirty="0" err="1" smtClean="0"/>
              <a:t>across</a:t>
            </a:r>
            <a:r>
              <a:rPr lang="pt-PT" dirty="0" smtClean="0"/>
              <a:t> </a:t>
            </a:r>
            <a:r>
              <a:rPr lang="pt-PT" dirty="0" err="1" smtClean="0"/>
              <a:t>all</a:t>
            </a:r>
            <a:r>
              <a:rPr lang="pt-PT" dirty="0" smtClean="0"/>
              <a:t> industries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adequate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r>
              <a:rPr lang="pt-PT" dirty="0" smtClean="0"/>
              <a:t>Countries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free to </a:t>
            </a:r>
            <a:r>
              <a:rPr lang="pt-PT" dirty="0" err="1" smtClean="0"/>
              <a:t>choose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own</a:t>
            </a:r>
            <a:r>
              <a:rPr lang="pt-PT" dirty="0" smtClean="0"/>
              <a:t> policies.</a:t>
            </a:r>
          </a:p>
          <a:p>
            <a:endParaRPr lang="pt-PT" dirty="0" smtClean="0"/>
          </a:p>
          <a:p>
            <a:r>
              <a:rPr lang="pt-PT" dirty="0" err="1" smtClean="0"/>
              <a:t>They</a:t>
            </a:r>
            <a:r>
              <a:rPr lang="pt-PT" dirty="0" smtClean="0"/>
              <a:t> </a:t>
            </a:r>
            <a:r>
              <a:rPr lang="pt-PT" dirty="0" err="1" smtClean="0"/>
              <a:t>may</a:t>
            </a:r>
            <a:r>
              <a:rPr lang="pt-PT" dirty="0" smtClean="0"/>
              <a:t> </a:t>
            </a:r>
            <a:r>
              <a:rPr lang="pt-PT" dirty="0" err="1" smtClean="0"/>
              <a:t>produce</a:t>
            </a:r>
            <a:r>
              <a:rPr lang="pt-PT" dirty="0" smtClean="0"/>
              <a:t> </a:t>
            </a:r>
            <a:r>
              <a:rPr lang="pt-PT" dirty="0" err="1" smtClean="0"/>
              <a:t>unemployment</a:t>
            </a:r>
            <a:r>
              <a:rPr lang="pt-PT" dirty="0" smtClean="0"/>
              <a:t> (</a:t>
            </a:r>
            <a:r>
              <a:rPr lang="pt-PT" dirty="0" err="1" smtClean="0"/>
              <a:t>ex</a:t>
            </a:r>
            <a:r>
              <a:rPr lang="pt-PT" dirty="0" smtClean="0"/>
              <a:t>: </a:t>
            </a:r>
            <a:r>
              <a:rPr lang="pt-PT" dirty="0" err="1" smtClean="0"/>
              <a:t>Indonesia-minimum</a:t>
            </a:r>
            <a:r>
              <a:rPr lang="pt-PT" dirty="0" smtClean="0"/>
              <a:t> </a:t>
            </a:r>
            <a:r>
              <a:rPr lang="pt-PT" dirty="0" err="1" smtClean="0"/>
              <a:t>wage</a:t>
            </a:r>
            <a:r>
              <a:rPr lang="pt-PT" dirty="0" smtClean="0"/>
              <a:t> </a:t>
            </a:r>
            <a:r>
              <a:rPr lang="pt-PT" dirty="0" err="1" smtClean="0"/>
              <a:t>doubled</a:t>
            </a:r>
            <a:r>
              <a:rPr lang="pt-PT" dirty="0" smtClean="0"/>
              <a:t> in real </a:t>
            </a:r>
            <a:r>
              <a:rPr lang="pt-PT" dirty="0" err="1" smtClean="0"/>
              <a:t>terms</a:t>
            </a:r>
            <a:r>
              <a:rPr lang="pt-PT" dirty="0" smtClean="0"/>
              <a:t>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unemployment</a:t>
            </a:r>
            <a:r>
              <a:rPr lang="pt-PT" dirty="0" smtClean="0"/>
              <a:t> </a:t>
            </a:r>
            <a:r>
              <a:rPr lang="pt-PT" dirty="0" err="1" smtClean="0"/>
              <a:t>increased</a:t>
            </a:r>
            <a:r>
              <a:rPr lang="pt-PT" dirty="0" smtClean="0"/>
              <a:t> 10%).</a:t>
            </a:r>
            <a:endParaRPr lang="pt-P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Environment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dirty="0" smtClean="0"/>
              <a:t> role of multilateral </a:t>
            </a:r>
            <a:r>
              <a:rPr lang="pt-PT" dirty="0" err="1" smtClean="0"/>
              <a:t>enforcement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Multilateral </a:t>
            </a:r>
            <a:r>
              <a:rPr lang="pt-PT" dirty="0" err="1" smtClean="0"/>
              <a:t>Environment</a:t>
            </a:r>
            <a:r>
              <a:rPr lang="pt-PT" dirty="0" smtClean="0"/>
              <a:t> </a:t>
            </a:r>
            <a:r>
              <a:rPr lang="pt-PT" dirty="0" err="1" smtClean="0"/>
              <a:t>agreements</a:t>
            </a:r>
            <a:r>
              <a:rPr lang="pt-PT" dirty="0" smtClean="0"/>
              <a:t> (</a:t>
            </a:r>
            <a:r>
              <a:rPr lang="pt-PT" dirty="0" err="1" smtClean="0"/>
              <a:t>around</a:t>
            </a:r>
            <a:r>
              <a:rPr lang="pt-PT" dirty="0" smtClean="0"/>
              <a:t> 200)- </a:t>
            </a:r>
            <a:r>
              <a:rPr lang="pt-PT" dirty="0" err="1" smtClean="0"/>
              <a:t>ex</a:t>
            </a:r>
            <a:r>
              <a:rPr lang="pt-PT" dirty="0" smtClean="0"/>
              <a:t>: </a:t>
            </a:r>
            <a:r>
              <a:rPr lang="pt-PT" dirty="0" err="1"/>
              <a:t>C</a:t>
            </a:r>
            <a:r>
              <a:rPr lang="pt-PT" dirty="0" err="1" smtClean="0"/>
              <a:t>onvention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trade</a:t>
            </a:r>
            <a:r>
              <a:rPr lang="pt-PT" dirty="0" smtClean="0"/>
              <a:t> in </a:t>
            </a:r>
            <a:r>
              <a:rPr lang="pt-PT" dirty="0" err="1" smtClean="0"/>
              <a:t>endangered</a:t>
            </a:r>
            <a:r>
              <a:rPr lang="pt-PT" dirty="0" smtClean="0"/>
              <a:t> </a:t>
            </a:r>
            <a:r>
              <a:rPr lang="pt-PT" dirty="0" err="1" smtClean="0"/>
              <a:t>species</a:t>
            </a:r>
            <a:r>
              <a:rPr lang="pt-PT" dirty="0" smtClean="0"/>
              <a:t>; Montreal </a:t>
            </a:r>
            <a:r>
              <a:rPr lang="pt-PT" dirty="0" err="1" smtClean="0"/>
              <a:t>Protocol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Substances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Deplete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Ozone </a:t>
            </a:r>
            <a:r>
              <a:rPr lang="pt-PT" dirty="0" err="1" smtClean="0"/>
              <a:t>Layer</a:t>
            </a:r>
            <a:r>
              <a:rPr lang="pt-PT" dirty="0"/>
              <a:t> </a:t>
            </a:r>
            <a:r>
              <a:rPr lang="pt-PT" dirty="0" smtClean="0"/>
              <a:t>(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eliminated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use of </a:t>
            </a:r>
            <a:r>
              <a:rPr lang="pt-PT" dirty="0" err="1" smtClean="0"/>
              <a:t>chlorofluorocarbonet</a:t>
            </a:r>
            <a:r>
              <a:rPr lang="pt-PT" dirty="0" smtClean="0"/>
              <a:t>, </a:t>
            </a:r>
            <a:r>
              <a:rPr lang="pt-PT" dirty="0" err="1" smtClean="0"/>
              <a:t>CGCs</a:t>
            </a:r>
            <a:r>
              <a:rPr lang="pt-PT" dirty="0" smtClean="0"/>
              <a:t>);Kyoto </a:t>
            </a:r>
            <a:r>
              <a:rPr lang="pt-PT" dirty="0" err="1" smtClean="0"/>
              <a:t>Protocol</a:t>
            </a:r>
            <a:r>
              <a:rPr lang="pt-PT" dirty="0" smtClean="0"/>
              <a:t> (for global </a:t>
            </a:r>
            <a:r>
              <a:rPr lang="pt-PT" dirty="0" err="1" smtClean="0"/>
              <a:t>warming</a:t>
            </a:r>
            <a:r>
              <a:rPr lang="pt-PT" dirty="0" smtClean="0"/>
              <a:t>)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WTO does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deal</a:t>
            </a:r>
            <a:r>
              <a:rPr lang="pt-PT" dirty="0" smtClean="0"/>
              <a:t> </a:t>
            </a:r>
            <a:r>
              <a:rPr lang="pt-PT" dirty="0" err="1" smtClean="0"/>
              <a:t>directly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environemnt</a:t>
            </a:r>
            <a:endParaRPr lang="pt-PT" dirty="0" smtClean="0"/>
          </a:p>
          <a:p>
            <a:endParaRPr lang="pt-P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Environment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GATT </a:t>
            </a:r>
            <a:r>
              <a:rPr lang="pt-PT" dirty="0" err="1" smtClean="0"/>
              <a:t>and</a:t>
            </a:r>
            <a:r>
              <a:rPr lang="pt-PT" dirty="0" smtClean="0"/>
              <a:t> WTO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Article</a:t>
            </a:r>
            <a:r>
              <a:rPr lang="pt-PT" dirty="0" smtClean="0"/>
              <a:t> XX- </a:t>
            </a:r>
            <a:r>
              <a:rPr lang="pt-PT" dirty="0" err="1" smtClean="0"/>
              <a:t>allows</a:t>
            </a:r>
            <a:r>
              <a:rPr lang="pt-PT" dirty="0" smtClean="0"/>
              <a:t> countries to </a:t>
            </a:r>
            <a:r>
              <a:rPr lang="pt-PT" dirty="0" err="1" smtClean="0"/>
              <a:t>adopt</a:t>
            </a:r>
            <a:r>
              <a:rPr lang="pt-PT" dirty="0" smtClean="0"/>
              <a:t> </a:t>
            </a:r>
            <a:r>
              <a:rPr lang="pt-PT" dirty="0" err="1" smtClean="0"/>
              <a:t>their</a:t>
            </a:r>
            <a:r>
              <a:rPr lang="pt-PT" dirty="0" smtClean="0"/>
              <a:t> </a:t>
            </a:r>
            <a:r>
              <a:rPr lang="pt-PT" dirty="0" err="1" smtClean="0"/>
              <a:t>own</a:t>
            </a:r>
            <a:r>
              <a:rPr lang="pt-PT" dirty="0" smtClean="0"/>
              <a:t> </a:t>
            </a:r>
            <a:r>
              <a:rPr lang="pt-PT" dirty="0" err="1" smtClean="0"/>
              <a:t>laws</a:t>
            </a:r>
            <a:r>
              <a:rPr lang="pt-PT" dirty="0" smtClean="0"/>
              <a:t> in </a:t>
            </a:r>
            <a:r>
              <a:rPr lang="pt-PT" dirty="0" err="1" smtClean="0"/>
              <a:t>relation</a:t>
            </a:r>
            <a:r>
              <a:rPr lang="pt-PT" dirty="0" smtClean="0"/>
              <a:t> to </a:t>
            </a:r>
            <a:r>
              <a:rPr lang="pt-PT" dirty="0" err="1" smtClean="0"/>
              <a:t>environmental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r>
              <a:rPr lang="pt-PT" dirty="0" smtClean="0"/>
              <a:t>, </a:t>
            </a:r>
            <a:r>
              <a:rPr lang="pt-PT" dirty="0" err="1" smtClean="0"/>
              <a:t>provided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laws</a:t>
            </a:r>
            <a:r>
              <a:rPr lang="pt-PT" dirty="0" smtClean="0"/>
              <a:t> are </a:t>
            </a:r>
            <a:r>
              <a:rPr lang="pt-PT" dirty="0" err="1" smtClean="0"/>
              <a:t>applied</a:t>
            </a:r>
            <a:r>
              <a:rPr lang="pt-PT" dirty="0" smtClean="0"/>
              <a:t> </a:t>
            </a:r>
            <a:r>
              <a:rPr lang="pt-PT" dirty="0" err="1" smtClean="0"/>
              <a:t>uniformly</a:t>
            </a:r>
            <a:r>
              <a:rPr lang="pt-PT" dirty="0" smtClean="0"/>
              <a:t> to </a:t>
            </a:r>
            <a:r>
              <a:rPr lang="pt-PT" dirty="0" err="1" smtClean="0"/>
              <a:t>domestic</a:t>
            </a:r>
            <a:r>
              <a:rPr lang="pt-PT" dirty="0" smtClean="0"/>
              <a:t> 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foreign</a:t>
            </a:r>
            <a:r>
              <a:rPr lang="pt-PT" dirty="0" smtClean="0"/>
              <a:t> </a:t>
            </a:r>
            <a:r>
              <a:rPr lang="pt-PT" dirty="0" err="1" smtClean="0"/>
              <a:t>producers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laws</a:t>
            </a:r>
            <a:r>
              <a:rPr lang="pt-PT" dirty="0" smtClean="0"/>
              <a:t> do </a:t>
            </a:r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discriminate</a:t>
            </a:r>
            <a:r>
              <a:rPr lang="pt-PT" dirty="0" smtClean="0"/>
              <a:t> </a:t>
            </a:r>
            <a:r>
              <a:rPr lang="pt-PT" dirty="0" err="1" smtClean="0"/>
              <a:t>against</a:t>
            </a:r>
            <a:r>
              <a:rPr lang="pt-PT" dirty="0" smtClean="0"/>
              <a:t> </a:t>
            </a:r>
            <a:r>
              <a:rPr lang="pt-PT" dirty="0" err="1" smtClean="0"/>
              <a:t>imports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63550" cy="1212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Does </a:t>
            </a:r>
            <a:r>
              <a:rPr lang="pt-PT" dirty="0" err="1" smtClean="0"/>
              <a:t>trade</a:t>
            </a:r>
            <a:r>
              <a:rPr lang="pt-PT" dirty="0" smtClean="0"/>
              <a:t> </a:t>
            </a:r>
            <a:r>
              <a:rPr lang="pt-PT" dirty="0" err="1" smtClean="0"/>
              <a:t>help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harm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environment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dirty="0" smtClean="0"/>
              <a:t>                              </a:t>
            </a:r>
            <a:r>
              <a:rPr lang="pt-PT" dirty="0" err="1" smtClean="0">
                <a:solidFill>
                  <a:srgbClr val="C00000"/>
                </a:solidFill>
              </a:rPr>
              <a:t>It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may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help</a:t>
            </a:r>
            <a:endParaRPr lang="pt-PT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t-PT" dirty="0" smtClean="0">
              <a:solidFill>
                <a:srgbClr val="C00000"/>
              </a:solidFill>
            </a:endParaRPr>
          </a:p>
          <a:p>
            <a:r>
              <a:rPr lang="pt-PT" dirty="0" smtClean="0"/>
              <a:t>US sugar quota: </a:t>
            </a:r>
            <a:r>
              <a:rPr lang="pt-PT" dirty="0" err="1" smtClean="0"/>
              <a:t>prevents</a:t>
            </a:r>
            <a:r>
              <a:rPr lang="pt-PT" dirty="0" smtClean="0"/>
              <a:t> </a:t>
            </a:r>
            <a:r>
              <a:rPr lang="pt-PT" dirty="0" err="1" smtClean="0"/>
              <a:t>ethanol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 </a:t>
            </a:r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sugar-leads </a:t>
            </a:r>
            <a:r>
              <a:rPr lang="pt-PT" dirty="0" err="1" smtClean="0"/>
              <a:t>firms</a:t>
            </a:r>
            <a:r>
              <a:rPr lang="pt-PT" dirty="0" smtClean="0"/>
              <a:t> to </a:t>
            </a:r>
            <a:r>
              <a:rPr lang="pt-PT" dirty="0" err="1" smtClean="0"/>
              <a:t>using</a:t>
            </a:r>
            <a:r>
              <a:rPr lang="pt-PT" dirty="0" smtClean="0"/>
              <a:t> </a:t>
            </a:r>
            <a:r>
              <a:rPr lang="pt-PT" dirty="0" err="1" smtClean="0"/>
              <a:t>instead</a:t>
            </a:r>
            <a:r>
              <a:rPr lang="pt-PT" dirty="0" smtClean="0"/>
              <a:t> </a:t>
            </a:r>
            <a:r>
              <a:rPr lang="pt-PT" dirty="0" err="1" smtClean="0"/>
              <a:t>corn</a:t>
            </a:r>
            <a:r>
              <a:rPr lang="pt-PT" dirty="0" smtClean="0"/>
              <a:t>, </a:t>
            </a:r>
            <a:r>
              <a:rPr lang="pt-PT" dirty="0" err="1" smtClean="0"/>
              <a:t>less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</a:t>
            </a:r>
            <a:r>
              <a:rPr lang="pt-PT" dirty="0" err="1" smtClean="0"/>
              <a:t>efficient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depletes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soil</a:t>
            </a:r>
            <a:r>
              <a:rPr lang="pt-PT" dirty="0" smtClean="0"/>
              <a:t>.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err="1" smtClean="0"/>
              <a:t>Automobile</a:t>
            </a:r>
            <a:r>
              <a:rPr lang="pt-PT" dirty="0" smtClean="0"/>
              <a:t> VER: </a:t>
            </a:r>
            <a:r>
              <a:rPr lang="pt-PT" dirty="0" err="1" smtClean="0"/>
              <a:t>Japan</a:t>
            </a:r>
            <a:r>
              <a:rPr lang="pt-PT" dirty="0" smtClean="0"/>
              <a:t> </a:t>
            </a:r>
            <a:r>
              <a:rPr lang="pt-PT" dirty="0" err="1" smtClean="0"/>
              <a:t>exported</a:t>
            </a:r>
            <a:r>
              <a:rPr lang="pt-PT" dirty="0" smtClean="0"/>
              <a:t> </a:t>
            </a:r>
            <a:r>
              <a:rPr lang="pt-PT" dirty="0" err="1" smtClean="0"/>
              <a:t>larger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/</a:t>
            </a:r>
            <a:r>
              <a:rPr lang="pt-PT" dirty="0" err="1" smtClean="0"/>
              <a:t>or</a:t>
            </a:r>
            <a:r>
              <a:rPr lang="pt-PT" dirty="0" smtClean="0"/>
              <a:t> more </a:t>
            </a:r>
            <a:r>
              <a:rPr lang="pt-PT" dirty="0" err="1" smtClean="0"/>
              <a:t>luxurious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r>
              <a:rPr lang="pt-PT" dirty="0" smtClean="0"/>
              <a:t>, </a:t>
            </a:r>
            <a:r>
              <a:rPr lang="pt-PT" dirty="0" err="1" smtClean="0"/>
              <a:t>less</a:t>
            </a:r>
            <a:r>
              <a:rPr lang="pt-PT" dirty="0" smtClean="0"/>
              <a:t> fuel-</a:t>
            </a:r>
            <a:r>
              <a:rPr lang="pt-PT" dirty="0" err="1" smtClean="0"/>
              <a:t>efficient</a:t>
            </a:r>
            <a:r>
              <a:rPr lang="pt-PT" dirty="0" smtClean="0"/>
              <a:t> </a:t>
            </a:r>
            <a:r>
              <a:rPr lang="pt-PT" dirty="0" err="1" smtClean="0"/>
              <a:t>cars</a:t>
            </a:r>
            <a:r>
              <a:rPr lang="pt-PT" dirty="0"/>
              <a:t> </a:t>
            </a:r>
            <a:r>
              <a:rPr lang="pt-PT" dirty="0" smtClean="0"/>
              <a:t>(</a:t>
            </a:r>
            <a:r>
              <a:rPr lang="pt-PT" dirty="0" err="1" smtClean="0"/>
              <a:t>producing</a:t>
            </a:r>
            <a:r>
              <a:rPr lang="pt-PT" dirty="0" smtClean="0"/>
              <a:t> </a:t>
            </a:r>
            <a:r>
              <a:rPr lang="pt-PT" dirty="0" err="1" smtClean="0"/>
              <a:t>greater</a:t>
            </a:r>
            <a:r>
              <a:rPr lang="pt-PT" dirty="0" smtClean="0"/>
              <a:t> </a:t>
            </a:r>
            <a:r>
              <a:rPr lang="pt-PT" dirty="0" err="1" smtClean="0"/>
              <a:t>carbon</a:t>
            </a:r>
            <a:r>
              <a:rPr lang="pt-PT" dirty="0" smtClean="0"/>
              <a:t> </a:t>
            </a:r>
            <a:r>
              <a:rPr lang="pt-PT" dirty="0" err="1" smtClean="0"/>
              <a:t>dioxide</a:t>
            </a:r>
            <a:r>
              <a:rPr lang="pt-PT" dirty="0" smtClean="0"/>
              <a:t> </a:t>
            </a:r>
            <a:r>
              <a:rPr lang="pt-PT" dirty="0" err="1" smtClean="0"/>
              <a:t>emissions</a:t>
            </a:r>
            <a:r>
              <a:rPr lang="pt-PT" dirty="0" smtClean="0"/>
              <a:t>)</a:t>
            </a:r>
          </a:p>
          <a:p>
            <a:endParaRPr lang="pt-PT" dirty="0"/>
          </a:p>
          <a:p>
            <a:endParaRPr lang="pt-P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498</Words>
  <Application>Microsoft Office PowerPoint</Application>
  <PresentationFormat>Apresentação no Ecrã (4:3)</PresentationFormat>
  <Paragraphs>50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Moral limits to the markets</vt:lpstr>
      <vt:lpstr> Labor standards: issues that direcly affect workers, including occupational health and safety, child labour, minimum wages, … </vt:lpstr>
      <vt:lpstr>Diapositivo 3</vt:lpstr>
      <vt:lpstr>Economists’ skepticism</vt:lpstr>
      <vt:lpstr>Economists’ skepticism</vt:lpstr>
      <vt:lpstr>Environment: the role of multilateral enforcement</vt:lpstr>
      <vt:lpstr>Environment issues on GATT and WTO</vt:lpstr>
      <vt:lpstr>Diapositivo 8</vt:lpstr>
      <vt:lpstr>Does trade help or harm the environment?</vt:lpstr>
      <vt:lpstr>Does trade help or harm the environment?</vt:lpstr>
      <vt:lpstr>Diapositivo 11</vt:lpstr>
      <vt:lpstr>The moral limits of markets (Michael Sandel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 limits to the markets</dc:title>
  <dc:creator>Paula</dc:creator>
  <cp:lastModifiedBy>Paula</cp:lastModifiedBy>
  <cp:revision>5</cp:revision>
  <dcterms:created xsi:type="dcterms:W3CDTF">2014-12-15T15:31:16Z</dcterms:created>
  <dcterms:modified xsi:type="dcterms:W3CDTF">2014-12-16T00:20:03Z</dcterms:modified>
</cp:coreProperties>
</file>